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xmlns="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3109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EFDF8F0-968D-473E-A6A3-16264EF69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7853C5A-9ABF-4360-9965-F945F7ACA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FB70568-1386-4475-8EEF-37514D34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E88FB34-1BBD-4A76-96E2-0626536C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78A0C7C-07CB-490C-A5F4-60D351986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8231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E867620-BD76-419E-95AE-529763E10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2B326746-7C5A-42B0-B4CE-C8A8BC6C3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6800950-7B3B-474E-A075-055058A8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FA69AB7-0F66-4467-9B7F-42267628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26A97D8-C155-4B76-AD83-5FE018DF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7054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5EDA7E8C-1D39-45B7-9E47-852C489659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8312094C-A93A-4E10-B111-F619F41AF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4523A52-4E19-4837-984D-FF6B5F48D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32F2D59-B07E-4938-A0B5-7210874F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473FC5C-3DDB-4ADB-A3A9-A835D341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491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AAE5C6C-E974-42F3-8BA3-384323E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AD6CBE4-EA31-4465-AECC-F61A4D766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78569AA-FBEF-4B9B-A409-5B7F748A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9EF5B22-5F3C-43BE-B633-89447065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D2E3183-3B55-4B04-A68C-70505A6F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9340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AFCF7E3-61C8-4316-A185-0684F43C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ADD3235-F219-4A0B-A67C-5E8D2F77B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7B85AE8-439B-45B2-BBE8-2DD69285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FECE6C5-0D88-4D02-A29C-D090CA61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20F47DA-A24B-4914-9AC7-DC000BE8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382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278A251-E2D5-4025-9A6E-1721F2A3F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2323826-93A8-44CC-A99F-B6DD0AA42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A7F809C-D905-4620-A95A-60C71E349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DDD6F8D-9136-46CD-9FDD-8C0E8CD6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E751C9-6F66-4E3A-8FBD-0737D426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BADAC41-050D-4306-B058-4BDBF5A8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568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778D888-BE63-477C-9F18-F917F979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990A0DA2-CE0B-4B7E-9BA2-179F48531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B98EF44E-2BCB-4FF3-BC12-372E0493A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BFA8DF7C-AF11-4106-8556-1BE127CDA8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ED927DA2-1DA1-42DB-AED4-5A87BF196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076C08FF-E477-47E6-904C-278A3737B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32E732E3-03CB-4D8B-B27F-DEE96CA6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5E9CF4A-91DF-4AF1-ACBE-82A760CA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6153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A77A4E3-38AF-44DE-B8FA-B6FD34B1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9B8EF15-9DC6-4C13-A983-872AE4BC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B2026762-8A53-46E3-8E54-D73FA5D3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AA919C6-35B1-4F87-8186-22E44528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996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ED1D2DE0-67E9-4DDD-9678-8D9842A2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52A8FC75-08D5-49CD-B545-B1593817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3AEFE768-2175-4379-8765-2B6B5AD8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8629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86B9342-2116-4B0E-8AA6-9F57B3EA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DB2D520-E297-4781-AE0A-DD9E20A63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42DA007-80E7-4CFD-AAC9-8F778DB6B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582E61BA-E170-4057-992F-9B5B9AFB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84660ED-7049-4948-8494-51D799B4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CDDA3CE-76E6-44CF-AE1F-E4C4031D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64290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2AB1977-301D-4778-90D7-A66C711B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522E582-5255-4A5D-AEB0-2306117AE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3C57091-6F8A-4195-98A9-60497F9C3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F223ACF-0486-4F60-AC63-14349281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5A3777D-EE5C-4556-8CD0-4E19963C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E1B01C5-A0F4-4810-A160-5209D5B0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738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8364E54-2ADE-4F81-A83E-C4AA1DE9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3F52C32-5FC1-498D-9084-BD3D3FE5B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261AD9A-C904-4353-85AC-A29BBFAC4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922E-3885-49E0-A192-8163070C5B4F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D12C603-85CD-49C8-BE9D-435351160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F4E99C6-5B24-45A5-97F4-E0AB4D478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1C8A-86E3-48CC-AFBC-99587F7B09C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11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1.png"/><Relationship Id="rId18" Type="http://schemas.openxmlformats.org/officeDocument/2006/relationships/image" Target="../media/image34.svg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image" Target="../media/image28.sv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0.png"/><Relationship Id="rId24" Type="http://schemas.openxmlformats.org/officeDocument/2006/relationships/image" Target="../media/image40.sv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10" Type="http://schemas.openxmlformats.org/officeDocument/2006/relationships/image" Target="../media/image26.svg"/><Relationship Id="rId19" Type="http://schemas.openxmlformats.org/officeDocument/2006/relationships/image" Target="../media/image24.png"/><Relationship Id="rId4" Type="http://schemas.openxmlformats.org/officeDocument/2006/relationships/image" Target="../media/image20.svg"/><Relationship Id="rId9" Type="http://schemas.openxmlformats.org/officeDocument/2006/relationships/image" Target="../media/image19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FCBCD2BD-9DB5-449A-B68D-F92C0A534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544" y="1537251"/>
            <a:ext cx="4644598" cy="46445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90054190-3A4B-4672-971D-EE32935AE4EA}"/>
              </a:ext>
            </a:extLst>
          </p:cNvPr>
          <p:cNvSpPr txBox="1"/>
          <p:nvPr/>
        </p:nvSpPr>
        <p:spPr>
          <a:xfrm>
            <a:off x="6867317" y="3915493"/>
            <a:ext cx="38563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SERVIZIO DI NEUROPSICHIATRIA INFANTILE</a:t>
            </a:r>
          </a:p>
          <a:p>
            <a:pPr algn="r"/>
            <a:endParaRPr lang="it-IT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r"/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Dott.ssa Marta Barbaglia</a:t>
            </a:r>
          </a:p>
          <a:p>
            <a:pPr algn="r"/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Dott.ssa Francesca </a:t>
            </a:r>
            <a:r>
              <a:rPr lang="it-IT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Calzaretta</a:t>
            </a:r>
            <a:endParaRPr lang="it-IT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r"/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Dott.ssa Paola Rizzo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91EBA1D6-A436-4920-AA95-7D2022727C8C}"/>
              </a:ext>
            </a:extLst>
          </p:cNvPr>
          <p:cNvSpPr txBox="1"/>
          <p:nvPr/>
        </p:nvSpPr>
        <p:spPr>
          <a:xfrm>
            <a:off x="1626560" y="520866"/>
            <a:ext cx="975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Guida al Corona Virus, per bambine e bambini curiosi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19D2D1F-56E9-4E76-86D5-44B4A4233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7317" y="1808277"/>
            <a:ext cx="3856383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114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i per dottoressa disegno">
            <a:extLst>
              <a:ext uri="{FF2B5EF4-FFF2-40B4-BE49-F238E27FC236}">
                <a16:creationId xmlns:a16="http://schemas.microsoft.com/office/drawing/2014/main" xmlns="" id="{E1B78989-68C6-4DFA-8531-F3656ED9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703" y="2725615"/>
            <a:ext cx="2847609" cy="2847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metto: rettangolo con angoli arrotondati 2">
            <a:extLst>
              <a:ext uri="{FF2B5EF4-FFF2-40B4-BE49-F238E27FC236}">
                <a16:creationId xmlns:a16="http://schemas.microsoft.com/office/drawing/2014/main" xmlns="" id="{19D9EF52-7CD2-49EC-BD6F-73ED6BC19B47}"/>
              </a:ext>
            </a:extLst>
          </p:cNvPr>
          <p:cNvSpPr/>
          <p:nvPr/>
        </p:nvSpPr>
        <p:spPr>
          <a:xfrm rot="382129">
            <a:off x="5271414" y="955541"/>
            <a:ext cx="5467764" cy="2361722"/>
          </a:xfrm>
          <a:prstGeom prst="wedgeRoundRectCallout">
            <a:avLst>
              <a:gd name="adj1" fmla="val -52257"/>
              <a:gd name="adj2" fmla="val 95709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Ciao bambini!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Cerchiamo di capire insieme che cos’è il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CORONAVIRUS </a:t>
            </a:r>
          </a:p>
          <a:p>
            <a:pPr algn="ctr"/>
            <a:r>
              <a:rPr lang="it-IT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e perché bisogna stare attenti 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B8DEA53-1B4D-4BF3-A889-FDB92920DCEF}"/>
              </a:ext>
            </a:extLst>
          </p:cNvPr>
          <p:cNvSpPr txBox="1"/>
          <p:nvPr/>
        </p:nvSpPr>
        <p:spPr>
          <a:xfrm>
            <a:off x="1617785" y="5767754"/>
            <a:ext cx="222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omic Sans MS" panose="030F0702030302020204" pitchFamily="66" charset="0"/>
              </a:rPr>
              <a:t>Dott.ssa MARTA</a:t>
            </a:r>
          </a:p>
        </p:txBody>
      </p:sp>
    </p:spTree>
    <p:extLst>
      <p:ext uri="{BB962C8B-B14F-4D97-AF65-F5344CB8AC3E}">
        <p14:creationId xmlns:p14="http://schemas.microsoft.com/office/powerpoint/2010/main" xmlns="" val="239767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046F58B-ACC8-49FF-B699-033F93313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9428" y="686199"/>
            <a:ext cx="2762656" cy="3556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umetto: rettangolo con angoli arrotondati 4">
            <a:extLst>
              <a:ext uri="{FF2B5EF4-FFF2-40B4-BE49-F238E27FC236}">
                <a16:creationId xmlns:a16="http://schemas.microsoft.com/office/drawing/2014/main" xmlns="" id="{80396A02-7D19-4CEE-A90A-9D8638E47F54}"/>
              </a:ext>
            </a:extLst>
          </p:cNvPr>
          <p:cNvSpPr/>
          <p:nvPr/>
        </p:nvSpPr>
        <p:spPr>
          <a:xfrm>
            <a:off x="1656861" y="221931"/>
            <a:ext cx="5467644" cy="1705309"/>
          </a:xfrm>
          <a:prstGeom prst="wedgeRoundRectCallout">
            <a:avLst>
              <a:gd name="adj1" fmla="val 80254"/>
              <a:gd name="adj2" fmla="val 42702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Il CORONAVIRUS è molto molto piccolo, per poterlo vedere dobbiamo usare il microscopio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C5F7187-6898-49F5-8D87-E17BB6C95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2869" y="2171924"/>
            <a:ext cx="4729870" cy="446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8EA1DE0B-E412-4ED3-A121-C58E491FC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49388">
            <a:off x="2977768" y="2898788"/>
            <a:ext cx="1066182" cy="106042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3594DEBD-9C97-4AFB-83BB-A28AE601126C}"/>
              </a:ext>
            </a:extLst>
          </p:cNvPr>
          <p:cNvSpPr txBox="1"/>
          <p:nvPr/>
        </p:nvSpPr>
        <p:spPr>
          <a:xfrm>
            <a:off x="8879408" y="4614203"/>
            <a:ext cx="222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omic Sans MS" panose="030F0702030302020204" pitchFamily="66" charset="0"/>
              </a:rPr>
              <a:t>Dott.ssa FRANCESCA</a:t>
            </a:r>
          </a:p>
        </p:txBody>
      </p:sp>
    </p:spTree>
    <p:extLst>
      <p:ext uri="{BB962C8B-B14F-4D97-AF65-F5344CB8AC3E}">
        <p14:creationId xmlns:p14="http://schemas.microsoft.com/office/powerpoint/2010/main" xmlns="" val="204592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B92D8B9-5564-4432-85B6-B277EDD04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2819" y="2109393"/>
            <a:ext cx="2670138" cy="327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umetto: rettangolo con angoli arrotondati 3">
            <a:extLst>
              <a:ext uri="{FF2B5EF4-FFF2-40B4-BE49-F238E27FC236}">
                <a16:creationId xmlns:a16="http://schemas.microsoft.com/office/drawing/2014/main" xmlns="" id="{64BBFFA9-3887-4520-B73B-5CA96DF69287}"/>
              </a:ext>
            </a:extLst>
          </p:cNvPr>
          <p:cNvSpPr/>
          <p:nvPr/>
        </p:nvSpPr>
        <p:spPr>
          <a:xfrm>
            <a:off x="4042957" y="290748"/>
            <a:ext cx="6443003" cy="1860087"/>
          </a:xfrm>
          <a:prstGeom prst="wedgeRoundRectCallout">
            <a:avLst>
              <a:gd name="adj1" fmla="val -42473"/>
              <a:gd name="adj2" fmla="val 103747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Proprio perché è molto piccolo non ci accorgiamo quando lo prendiamo, ecco perché dobbiamo restare a casa</a:t>
            </a:r>
          </a:p>
          <a:p>
            <a:pPr algn="ctr"/>
            <a:endParaRPr lang="it-IT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36236E56-7748-4BF1-AC75-34F34C3B4D8C}"/>
              </a:ext>
            </a:extLst>
          </p:cNvPr>
          <p:cNvSpPr txBox="1"/>
          <p:nvPr/>
        </p:nvSpPr>
        <p:spPr>
          <a:xfrm>
            <a:off x="1596540" y="5598942"/>
            <a:ext cx="222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omic Sans MS" panose="030F0702030302020204" pitchFamily="66" charset="0"/>
              </a:rPr>
              <a:t>Dott.ssa PAOLA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6C3AB72-E642-4B45-A819-A88787568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8246" y="2969796"/>
            <a:ext cx="2941652" cy="327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Elemento grafico 8" descr="Freccia linea, leggera curva">
            <a:extLst>
              <a:ext uri="{FF2B5EF4-FFF2-40B4-BE49-F238E27FC236}">
                <a16:creationId xmlns:a16="http://schemas.microsoft.com/office/drawing/2014/main" xmlns="" id="{37C5262C-159E-475C-84DA-CDC4DE3C4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11483" y="3806484"/>
            <a:ext cx="1573237" cy="1573237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xmlns="" id="{4A3E364C-58B0-40C4-AAA2-B026B37ADEC6}"/>
              </a:ext>
            </a:extLst>
          </p:cNvPr>
          <p:cNvSpPr/>
          <p:nvPr/>
        </p:nvSpPr>
        <p:spPr>
          <a:xfrm>
            <a:off x="2372139" y="2910815"/>
            <a:ext cx="172278" cy="117961"/>
          </a:xfrm>
          <a:prstGeom prst="ellipse">
            <a:avLst/>
          </a:prstGeom>
          <a:solidFill>
            <a:srgbClr val="6B3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xmlns="" id="{D5473B10-3336-43B5-9384-B817473A8F79}"/>
              </a:ext>
            </a:extLst>
          </p:cNvPr>
          <p:cNvSpPr/>
          <p:nvPr/>
        </p:nvSpPr>
        <p:spPr>
          <a:xfrm>
            <a:off x="2916000" y="2910815"/>
            <a:ext cx="172278" cy="117961"/>
          </a:xfrm>
          <a:prstGeom prst="ellipse">
            <a:avLst/>
          </a:prstGeom>
          <a:solidFill>
            <a:srgbClr val="6B3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xmlns="" id="{34EDA022-EE71-4D08-9E54-C3C4C0A77299}"/>
              </a:ext>
            </a:extLst>
          </p:cNvPr>
          <p:cNvSpPr/>
          <p:nvPr/>
        </p:nvSpPr>
        <p:spPr>
          <a:xfrm>
            <a:off x="2435418" y="2969795"/>
            <a:ext cx="45719" cy="45719"/>
          </a:xfrm>
          <a:prstGeom prst="ellipse">
            <a:avLst/>
          </a:prstGeom>
          <a:solidFill>
            <a:srgbClr val="6B3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xmlns="" id="{7AB9490B-3482-4E1C-A8FD-2E5118727A4F}"/>
              </a:ext>
            </a:extLst>
          </p:cNvPr>
          <p:cNvSpPr/>
          <p:nvPr/>
        </p:nvSpPr>
        <p:spPr>
          <a:xfrm>
            <a:off x="2953178" y="2946935"/>
            <a:ext cx="45719" cy="45719"/>
          </a:xfrm>
          <a:prstGeom prst="ellipse">
            <a:avLst/>
          </a:prstGeom>
          <a:solidFill>
            <a:srgbClr val="6B3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10730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isultato immagini per dottoressa disegno">
            <a:extLst>
              <a:ext uri="{FF2B5EF4-FFF2-40B4-BE49-F238E27FC236}">
                <a16:creationId xmlns:a16="http://schemas.microsoft.com/office/drawing/2014/main" xmlns="" id="{4E807787-64D4-4363-9CFF-621EC4504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3097" y="1974552"/>
            <a:ext cx="2099603" cy="2099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metto: rettangolo con angoli arrotondati 2">
            <a:extLst>
              <a:ext uri="{FF2B5EF4-FFF2-40B4-BE49-F238E27FC236}">
                <a16:creationId xmlns:a16="http://schemas.microsoft.com/office/drawing/2014/main" xmlns="" id="{6070DDB3-DE4A-4BBB-BE85-6B2769925AA1}"/>
              </a:ext>
            </a:extLst>
          </p:cNvPr>
          <p:cNvSpPr/>
          <p:nvPr/>
        </p:nvSpPr>
        <p:spPr>
          <a:xfrm>
            <a:off x="844062" y="436098"/>
            <a:ext cx="6955692" cy="1269211"/>
          </a:xfrm>
          <a:prstGeom prst="wedgeRoundRectCallout">
            <a:avLst>
              <a:gd name="adj1" fmla="val 83692"/>
              <a:gd name="adj2" fmla="val 72628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Il CORONAVIRUS è un malattia, che fa vanire…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98FAA8E-1F8F-4366-87A7-6582146B0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302" y="1974552"/>
            <a:ext cx="6671212" cy="29088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1A930AE-D466-4975-99A5-53B758E30335}"/>
              </a:ext>
            </a:extLst>
          </p:cNvPr>
          <p:cNvSpPr txBox="1"/>
          <p:nvPr/>
        </p:nvSpPr>
        <p:spPr>
          <a:xfrm>
            <a:off x="820616" y="5044942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omic Sans MS" panose="030F0702030302020204" pitchFamily="66" charset="0"/>
              </a:rPr>
              <a:t>Forte raffreddore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CED8CEF-34C2-4317-87F3-F1021B190929}"/>
              </a:ext>
            </a:extLst>
          </p:cNvPr>
          <p:cNvSpPr txBox="1"/>
          <p:nvPr/>
        </p:nvSpPr>
        <p:spPr>
          <a:xfrm>
            <a:off x="2782278" y="5391103"/>
            <a:ext cx="181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omic Sans MS" panose="030F0702030302020204" pitchFamily="66" charset="0"/>
              </a:rPr>
              <a:t>Febbre</a:t>
            </a:r>
            <a:r>
              <a:rPr lang="it-IT" b="1" dirty="0"/>
              <a:t> </a:t>
            </a:r>
            <a:r>
              <a:rPr lang="it-IT" b="1" dirty="0">
                <a:solidFill>
                  <a:schemeClr val="bg1"/>
                </a:solidFill>
                <a:latin typeface="Comic Sans MS" panose="030F0702030302020204" pitchFamily="66" charset="0"/>
              </a:rPr>
              <a:t>alta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67F45CC-8AF7-4361-A341-8F9F072F9022}"/>
              </a:ext>
            </a:extLst>
          </p:cNvPr>
          <p:cNvSpPr txBox="1"/>
          <p:nvPr/>
        </p:nvSpPr>
        <p:spPr>
          <a:xfrm>
            <a:off x="4170290" y="5062924"/>
            <a:ext cx="181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omic Sans MS" panose="030F0702030302020204" pitchFamily="66" charset="0"/>
              </a:rPr>
              <a:t>Forte mal di testa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93F4D92B-354C-4C9E-BCB2-746CD08295D4}"/>
              </a:ext>
            </a:extLst>
          </p:cNvPr>
          <p:cNvSpPr txBox="1"/>
          <p:nvPr/>
        </p:nvSpPr>
        <p:spPr>
          <a:xfrm>
            <a:off x="5985022" y="5386089"/>
            <a:ext cx="181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omic Sans MS" panose="030F0702030302020204" pitchFamily="66" charset="0"/>
              </a:rPr>
              <a:t>Difficoltà a respirare</a:t>
            </a:r>
          </a:p>
        </p:txBody>
      </p:sp>
    </p:spTree>
    <p:extLst>
      <p:ext uri="{BB962C8B-B14F-4D97-AF65-F5344CB8AC3E}">
        <p14:creationId xmlns:p14="http://schemas.microsoft.com/office/powerpoint/2010/main" xmlns="" val="722252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2EA41DC6-027F-4E9A-ABB4-8F7EC06F6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788" y="2121105"/>
            <a:ext cx="2231955" cy="287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umetto: rettangolo con angoli arrotondati 2">
            <a:extLst>
              <a:ext uri="{FF2B5EF4-FFF2-40B4-BE49-F238E27FC236}">
                <a16:creationId xmlns:a16="http://schemas.microsoft.com/office/drawing/2014/main" xmlns="" id="{331093CD-88F5-4C81-8807-1A9632A8A28C}"/>
              </a:ext>
            </a:extLst>
          </p:cNvPr>
          <p:cNvSpPr/>
          <p:nvPr/>
        </p:nvSpPr>
        <p:spPr>
          <a:xfrm>
            <a:off x="3627120" y="290713"/>
            <a:ext cx="5852160" cy="1200464"/>
          </a:xfrm>
          <a:prstGeom prst="wedgeRoundRectCallout">
            <a:avLst>
              <a:gd name="adj1" fmla="val -57858"/>
              <a:gd name="adj2" fmla="val 123668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I dottori sono </a:t>
            </a:r>
            <a:r>
              <a:rPr lang="it-IT">
                <a:solidFill>
                  <a:schemeClr val="bg1"/>
                </a:solidFill>
                <a:latin typeface="Comic Sans MS" panose="030F0702030302020204" pitchFamily="66" charset="0"/>
              </a:rPr>
              <a:t>molto bravi e </a:t>
            </a:r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stanno cercando una medicina giusta!</a:t>
            </a:r>
          </a:p>
          <a:p>
            <a:pPr algn="ctr"/>
            <a:endParaRPr lang="it-IT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Elemento grafico 4" descr="Medicinale">
            <a:extLst>
              <a:ext uri="{FF2B5EF4-FFF2-40B4-BE49-F238E27FC236}">
                <a16:creationId xmlns:a16="http://schemas.microsoft.com/office/drawing/2014/main" xmlns="" id="{BBA94C1C-1D50-4554-9CCF-0677B7BF5B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18273" y="3794760"/>
            <a:ext cx="1057148" cy="10571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16662F1-67EB-4F73-BBD4-E9DA96F06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5154" y="1996455"/>
            <a:ext cx="3982006" cy="4077269"/>
          </a:xfrm>
          <a:prstGeom prst="rect">
            <a:avLst/>
          </a:prstGeom>
        </p:spPr>
      </p:pic>
      <p:pic>
        <p:nvPicPr>
          <p:cNvPr id="9" name="Elemento grafico 8" descr="Freccia, rotazione a sinistra">
            <a:extLst>
              <a:ext uri="{FF2B5EF4-FFF2-40B4-BE49-F238E27FC236}">
                <a16:creationId xmlns:a16="http://schemas.microsoft.com/office/drawing/2014/main" xmlns="" id="{BC020AB0-7313-40CA-AC5D-682875904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00720" y="2270374"/>
            <a:ext cx="1195280" cy="11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366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metto: rettangolo con angoli arrotondati 2">
            <a:extLst>
              <a:ext uri="{FF2B5EF4-FFF2-40B4-BE49-F238E27FC236}">
                <a16:creationId xmlns:a16="http://schemas.microsoft.com/office/drawing/2014/main" xmlns="" id="{45512ED5-3667-4C19-BBD5-C03754423F62}"/>
              </a:ext>
            </a:extLst>
          </p:cNvPr>
          <p:cNvSpPr/>
          <p:nvPr/>
        </p:nvSpPr>
        <p:spPr>
          <a:xfrm>
            <a:off x="8658808" y="478302"/>
            <a:ext cx="2840025" cy="1744393"/>
          </a:xfrm>
          <a:prstGeom prst="wedgeRoundRectCallout">
            <a:avLst>
              <a:gd name="adj1" fmla="val -6283"/>
              <a:gd name="adj2" fmla="val 95086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… ma anche noi dobbiamo seguire delle semplici regole, per fermare questa malattia e non farla andare in giro!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48699D9-D050-45C8-BDC1-7C047589A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934" y="31241"/>
            <a:ext cx="6847116" cy="673139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C2FD10F-7982-403C-84A9-5C17A748F0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8808" y="3323204"/>
            <a:ext cx="2410941" cy="305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8296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metto: rettangolo con angoli arrotondati 1">
            <a:extLst>
              <a:ext uri="{FF2B5EF4-FFF2-40B4-BE49-F238E27FC236}">
                <a16:creationId xmlns:a16="http://schemas.microsoft.com/office/drawing/2014/main" xmlns="" id="{4C94E397-681D-4E93-9E99-F415541372BE}"/>
              </a:ext>
            </a:extLst>
          </p:cNvPr>
          <p:cNvSpPr/>
          <p:nvPr/>
        </p:nvSpPr>
        <p:spPr>
          <a:xfrm>
            <a:off x="4042957" y="290749"/>
            <a:ext cx="3623935" cy="1073818"/>
          </a:xfrm>
          <a:prstGeom prst="wedgeRoundRectCallout">
            <a:avLst>
              <a:gd name="adj1" fmla="val -65376"/>
              <a:gd name="adj2" fmla="val 82786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omic Sans MS" panose="030F0702030302020204" pitchFamily="66" charset="0"/>
              </a:rPr>
              <a:t>A casa si possono fare un sacco di cose… tipo: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02AFFB61-A122-49EF-B509-5C0B41054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02" y="251635"/>
            <a:ext cx="2941652" cy="327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Elemento grafico 4" descr="Periferica di gioco">
            <a:extLst>
              <a:ext uri="{FF2B5EF4-FFF2-40B4-BE49-F238E27FC236}">
                <a16:creationId xmlns:a16="http://schemas.microsoft.com/office/drawing/2014/main" xmlns="" id="{BB041605-A1D5-4F2F-BFEA-AED424D97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713855" y="2549617"/>
            <a:ext cx="914400" cy="9144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35B35F31-6D1C-4F0E-87A1-FB956730BB2A}"/>
              </a:ext>
            </a:extLst>
          </p:cNvPr>
          <p:cNvSpPr txBox="1"/>
          <p:nvPr/>
        </p:nvSpPr>
        <p:spPr>
          <a:xfrm>
            <a:off x="3770143" y="1983517"/>
            <a:ext cx="1702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Giocare e stare in giardino</a:t>
            </a:r>
            <a:r>
              <a:rPr lang="it-IT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9" name="Elemento grafico 8" descr="Pezzi di puzzle">
            <a:extLst>
              <a:ext uri="{FF2B5EF4-FFF2-40B4-BE49-F238E27FC236}">
                <a16:creationId xmlns:a16="http://schemas.microsoft.com/office/drawing/2014/main" xmlns="" id="{25EF998F-DE61-44FE-84E3-FCB3B54F4B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081556" y="2813434"/>
            <a:ext cx="914400" cy="914400"/>
          </a:xfrm>
          <a:prstGeom prst="rect">
            <a:avLst/>
          </a:prstGeom>
        </p:spPr>
      </p:pic>
      <p:pic>
        <p:nvPicPr>
          <p:cNvPr id="11" name="Elemento grafico 10" descr="Dado">
            <a:extLst>
              <a:ext uri="{FF2B5EF4-FFF2-40B4-BE49-F238E27FC236}">
                <a16:creationId xmlns:a16="http://schemas.microsoft.com/office/drawing/2014/main" xmlns="" id="{4FAEDD31-085A-41A7-AD8B-B12488BC8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141321" y="3117116"/>
            <a:ext cx="914400" cy="914400"/>
          </a:xfrm>
          <a:prstGeom prst="rect">
            <a:avLst/>
          </a:prstGeom>
        </p:spPr>
      </p:pic>
      <p:pic>
        <p:nvPicPr>
          <p:cNvPr id="13" name="Elemento grafico 12" descr="Pallone da calcio">
            <a:extLst>
              <a:ext uri="{FF2B5EF4-FFF2-40B4-BE49-F238E27FC236}">
                <a16:creationId xmlns:a16="http://schemas.microsoft.com/office/drawing/2014/main" xmlns="" id="{835CF6D2-5B60-432C-9EC7-4ADE931E26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78302" y="1736276"/>
            <a:ext cx="914400" cy="9144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5D96F8B-BBF8-4AE8-BD15-C17DE314652D}"/>
              </a:ext>
            </a:extLst>
          </p:cNvPr>
          <p:cNvSpPr txBox="1"/>
          <p:nvPr/>
        </p:nvSpPr>
        <p:spPr>
          <a:xfrm>
            <a:off x="8959281" y="1493166"/>
            <a:ext cx="2037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2.  Fare i compiti, leggere e disegnare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0AE91595-C5AF-47BF-ACDB-E2B13ECDBF43}"/>
              </a:ext>
            </a:extLst>
          </p:cNvPr>
          <p:cNvSpPr txBox="1"/>
          <p:nvPr/>
        </p:nvSpPr>
        <p:spPr>
          <a:xfrm>
            <a:off x="4378988" y="4768070"/>
            <a:ext cx="2037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3.  Guardare la tv o ascoltare la musica</a:t>
            </a:r>
            <a:r>
              <a:rPr lang="it-IT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7" name="Elemento grafico 16" descr="Libri">
            <a:extLst>
              <a:ext uri="{FF2B5EF4-FFF2-40B4-BE49-F238E27FC236}">
                <a16:creationId xmlns:a16="http://schemas.microsoft.com/office/drawing/2014/main" xmlns="" id="{9C68A769-AD2B-40FB-89CC-9A101F835A8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13425" y="2362512"/>
            <a:ext cx="914400" cy="914400"/>
          </a:xfrm>
          <a:prstGeom prst="rect">
            <a:avLst/>
          </a:prstGeom>
        </p:spPr>
      </p:pic>
      <p:pic>
        <p:nvPicPr>
          <p:cNvPr id="19" name="Elemento grafico 18" descr="Matita">
            <a:extLst>
              <a:ext uri="{FF2B5EF4-FFF2-40B4-BE49-F238E27FC236}">
                <a16:creationId xmlns:a16="http://schemas.microsoft.com/office/drawing/2014/main" xmlns="" id="{1BD169AE-2B1F-41E8-8ECC-9B619FBD83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355501" y="1937580"/>
            <a:ext cx="914400" cy="914400"/>
          </a:xfrm>
          <a:prstGeom prst="rect">
            <a:avLst/>
          </a:prstGeom>
        </p:spPr>
      </p:pic>
      <p:pic>
        <p:nvPicPr>
          <p:cNvPr id="21" name="Elemento grafico 20" descr="Televisione">
            <a:extLst>
              <a:ext uri="{FF2B5EF4-FFF2-40B4-BE49-F238E27FC236}">
                <a16:creationId xmlns:a16="http://schemas.microsoft.com/office/drawing/2014/main" xmlns="" id="{CF0C5AFE-8B6B-4BB1-9EFE-7A173CA0C8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226921" y="5652851"/>
            <a:ext cx="914400" cy="914400"/>
          </a:xfrm>
          <a:prstGeom prst="rect">
            <a:avLst/>
          </a:prstGeom>
        </p:spPr>
      </p:pic>
      <p:pic>
        <p:nvPicPr>
          <p:cNvPr id="23" name="Elemento grafico 22" descr="Fiore">
            <a:extLst>
              <a:ext uri="{FF2B5EF4-FFF2-40B4-BE49-F238E27FC236}">
                <a16:creationId xmlns:a16="http://schemas.microsoft.com/office/drawing/2014/main" xmlns="" id="{3FD3263C-A069-4593-A8A7-600FAF0C2C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299319" y="1754220"/>
            <a:ext cx="914400" cy="9144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F131E912-4BC1-4F71-B6AC-E316CBCF7521}"/>
              </a:ext>
            </a:extLst>
          </p:cNvPr>
          <p:cNvSpPr txBox="1"/>
          <p:nvPr/>
        </p:nvSpPr>
        <p:spPr>
          <a:xfrm>
            <a:off x="8454684" y="4006021"/>
            <a:ext cx="2646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Comic Sans MS" panose="030F0702030302020204" pitchFamily="66" charset="0"/>
              </a:rPr>
              <a:t>4. Telefonare a un amico o preparare una torta con mamma/papà</a:t>
            </a:r>
            <a:endParaRPr lang="it-IT" dirty="0">
              <a:latin typeface="Comic Sans MS" panose="030F0702030302020204" pitchFamily="66" charset="0"/>
            </a:endParaRPr>
          </a:p>
        </p:txBody>
      </p:sp>
      <p:pic>
        <p:nvPicPr>
          <p:cNvPr id="26" name="Elemento grafico 25" descr="Smartphone">
            <a:extLst>
              <a:ext uri="{FF2B5EF4-FFF2-40B4-BE49-F238E27FC236}">
                <a16:creationId xmlns:a16="http://schemas.microsoft.com/office/drawing/2014/main" xmlns="" id="{45A62494-EB33-40C5-B117-A4C6CF1693F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0019555" y="4981713"/>
            <a:ext cx="914400" cy="914400"/>
          </a:xfrm>
          <a:prstGeom prst="rect">
            <a:avLst/>
          </a:prstGeom>
        </p:spPr>
      </p:pic>
      <p:pic>
        <p:nvPicPr>
          <p:cNvPr id="32" name="Elemento grafico 31" descr="Torta">
            <a:extLst>
              <a:ext uri="{FF2B5EF4-FFF2-40B4-BE49-F238E27FC236}">
                <a16:creationId xmlns:a16="http://schemas.microsoft.com/office/drawing/2014/main" xmlns="" id="{78EA3854-6262-4726-B430-BCD9911E541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9063617" y="4949995"/>
            <a:ext cx="914400" cy="914400"/>
          </a:xfrm>
          <a:prstGeom prst="rect">
            <a:avLst/>
          </a:prstGeom>
        </p:spPr>
      </p:pic>
      <p:pic>
        <p:nvPicPr>
          <p:cNvPr id="34" name="Elemento grafico 33" descr="Cuffie">
            <a:extLst>
              <a:ext uri="{FF2B5EF4-FFF2-40B4-BE49-F238E27FC236}">
                <a16:creationId xmlns:a16="http://schemas.microsoft.com/office/drawing/2014/main" xmlns="" id="{D55E0888-8C7F-4390-99AF-ADFED5BAC83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5694484" y="54389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29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5E69305-697B-4027-B18A-984445482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6705" y="3204327"/>
            <a:ext cx="2231955" cy="2872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Risultato immagini per dottoressa disegno">
            <a:extLst>
              <a:ext uri="{FF2B5EF4-FFF2-40B4-BE49-F238E27FC236}">
                <a16:creationId xmlns:a16="http://schemas.microsoft.com/office/drawing/2014/main" xmlns="" id="{1CAFBF8A-990D-4F5C-8A49-CDEDCE49B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026" y="3264115"/>
            <a:ext cx="2709204" cy="2709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A493161-0A22-4E3B-B43C-9A148DC2E47A}"/>
              </a:ext>
            </a:extLst>
          </p:cNvPr>
          <p:cNvSpPr txBox="1"/>
          <p:nvPr/>
        </p:nvSpPr>
        <p:spPr>
          <a:xfrm>
            <a:off x="3052689" y="675249"/>
            <a:ext cx="5852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Bisogna avere pazienza e aspettare, per tornare ad abbracciare tutti i nostri amici… a presto bambini! CIAO!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1EB80E0-EE70-4A3A-822A-3C2C663F1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4134" y="3264115"/>
            <a:ext cx="2137001" cy="270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3555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199</Words>
  <Application>Microsoft Office PowerPoint</Application>
  <PresentationFormat>Personalizzato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Dell</dc:creator>
  <cp:lastModifiedBy>zoni</cp:lastModifiedBy>
  <cp:revision>22</cp:revision>
  <dcterms:created xsi:type="dcterms:W3CDTF">2020-03-18T09:21:40Z</dcterms:created>
  <dcterms:modified xsi:type="dcterms:W3CDTF">2020-04-03T08:40:37Z</dcterms:modified>
</cp:coreProperties>
</file>